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6"/>
    <p:restoredTop sz="94597"/>
  </p:normalViewPr>
  <p:slideViewPr>
    <p:cSldViewPr snapToGrid="0">
      <p:cViewPr varScale="1">
        <p:scale>
          <a:sx n="60" d="100"/>
          <a:sy n="60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679170"/>
          </a:xfrm>
          <a:prstGeom prst="rect">
            <a:avLst/>
          </a:prstGeom>
        </p:spPr>
        <p:txBody>
          <a:bodyPr wrap="square" anchor="t"/>
          <a:lstStyle>
            <a:lvl1pPr>
              <a:defRPr sz="18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 defTabSz="584200">
              <a:lnSpc>
                <a:spcPct val="100000"/>
              </a:lnSpc>
              <a:defRPr sz="80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/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/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/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/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playground.tensorflow.org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03773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pdf/1910.03773.pd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pace Grant Symposium, ASU, 22 April 2023"/>
          <p:cNvSpPr txBox="1"/>
          <p:nvPr/>
        </p:nvSpPr>
        <p:spPr>
          <a:xfrm>
            <a:off x="1010257" y="7947456"/>
            <a:ext cx="10984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584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Space Grant Symposium, ASU, 22 April 2023</a:t>
            </a:r>
          </a:p>
        </p:txBody>
      </p:sp>
      <p:sp>
        <p:nvSpPr>
          <p:cNvPr id="161" name="Machine Learning Approach in ATLAS Particle Energy Calibrations"/>
          <p:cNvSpPr txBox="1"/>
          <p:nvPr/>
        </p:nvSpPr>
        <p:spPr>
          <a:xfrm>
            <a:off x="-45232" y="3430733"/>
            <a:ext cx="13095264" cy="172651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584200"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Machine Learning Approach in ATLAS Particle Energy Calibrations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589" y="-215746"/>
            <a:ext cx="5641801" cy="296985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Adnan Alramadan, Kenneth Johns, Peter Loch, Olivia Pitcl, Jad M Sardain…"/>
          <p:cNvSpPr txBox="1"/>
          <p:nvPr/>
        </p:nvSpPr>
        <p:spPr>
          <a:xfrm>
            <a:off x="832507" y="5157250"/>
            <a:ext cx="11339786" cy="2408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defTabSz="584200"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600" dirty="0"/>
          </a:p>
          <a:p>
            <a:pPr defTabSz="584200"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Adnan </a:t>
            </a:r>
            <a:r>
              <a:rPr sz="3600" dirty="0" err="1"/>
              <a:t>Alramadan</a:t>
            </a:r>
            <a:r>
              <a:rPr sz="3600" dirty="0"/>
              <a:t>, Ken Johns, Peter Loch, </a:t>
            </a:r>
            <a:endParaRPr lang="en-US" sz="3600" dirty="0"/>
          </a:p>
          <a:p>
            <a:pPr defTabSz="584200"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 dirty="0"/>
              <a:t>Olivia Pitcl</a:t>
            </a:r>
            <a:r>
              <a:rPr sz="3600" dirty="0"/>
              <a:t>, </a:t>
            </a:r>
            <a:r>
              <a:rPr sz="3600" dirty="0" err="1"/>
              <a:t>Jad</a:t>
            </a:r>
            <a:r>
              <a:rPr sz="3600" dirty="0"/>
              <a:t> </a:t>
            </a:r>
            <a:r>
              <a:rPr sz="3600" dirty="0" err="1"/>
              <a:t>Sardain</a:t>
            </a:r>
            <a:endParaRPr sz="3600" b="1" dirty="0"/>
          </a:p>
          <a:p>
            <a:pPr defTabSz="584200"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University of Arizona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13" y="272233"/>
            <a:ext cx="116840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60" y="8121447"/>
            <a:ext cx="1519506" cy="1313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27920" y="9269506"/>
            <a:ext cx="576880" cy="329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sp>
        <p:nvSpPr>
          <p:cNvPr id="259" name="Results: Model adjustments"/>
          <p:cNvSpPr/>
          <p:nvPr/>
        </p:nvSpPr>
        <p:spPr>
          <a:xfrm>
            <a:off x="-31146" y="-5325"/>
            <a:ext cx="13067092" cy="59503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 dirty="0"/>
              <a:t>   </a:t>
            </a:r>
            <a:r>
              <a:rPr sz="3200" u="none" dirty="0"/>
              <a:t>Results</a:t>
            </a:r>
          </a:p>
        </p:txBody>
      </p:sp>
      <p:pic>
        <p:nvPicPr>
          <p:cNvPr id="261" name="Energy2Dplot_Calib_Truth.png" descr="Energy2Dplot_Calib_Tru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" y="1041967"/>
            <a:ext cx="6710687" cy="644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Energy2Dplot_Pred_Truth.png" descr="Energy2Dplot_Pred_Trut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16869" y="991166"/>
            <a:ext cx="6710812" cy="64405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- Predicted cluster energies perform better than those of LCW…">
            <a:extLst>
              <a:ext uri="{FF2B5EF4-FFF2-40B4-BE49-F238E27FC236}">
                <a16:creationId xmlns:a16="http://schemas.microsoft.com/office/drawing/2014/main" id="{B847AFEF-DF01-780C-B3B4-E6945757102B}"/>
              </a:ext>
            </a:extLst>
          </p:cNvPr>
          <p:cNvSpPr txBox="1"/>
          <p:nvPr/>
        </p:nvSpPr>
        <p:spPr>
          <a:xfrm>
            <a:off x="775177" y="7297748"/>
            <a:ext cx="1145444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- Predicted cluster energies perform better than those of LCW</a:t>
            </a:r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- Some clusters at higher energies have shifted towards smaller responses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5334" y="9269505"/>
            <a:ext cx="549465" cy="329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  <p:sp>
        <p:nvSpPr>
          <p:cNvPr id="266" name="Results: Model adjustment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Results: Model adjustments</a:t>
            </a:r>
          </a:p>
        </p:txBody>
      </p:sp>
      <p:sp>
        <p:nvSpPr>
          <p:cNvPr id="267" name="- Predicted cluster energies perform better than those of LCW…"/>
          <p:cNvSpPr txBox="1"/>
          <p:nvPr/>
        </p:nvSpPr>
        <p:spPr>
          <a:xfrm>
            <a:off x="775177" y="7459790"/>
            <a:ext cx="1145444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Predicted cluster energies perform better than those of LCW</a:t>
            </a:r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Some clusters at higher energies have shifted towards smaller responses</a:t>
            </a:r>
          </a:p>
        </p:txBody>
      </p:sp>
      <p:pic>
        <p:nvPicPr>
          <p:cNvPr id="268" name="Final_ENG_Pred_cluster_ENG_CALIB_TOT.png" descr="Final_ENG_Pred_cluster_ENG_CALIB_T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69" y="991167"/>
            <a:ext cx="6710812" cy="64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Final_ENG_LCW_cluster_ENG_CALIB_TOT.png" descr="Final_ENG_LCW_cluster_ENG_CALIB_T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9" y="1029267"/>
            <a:ext cx="6710687" cy="644045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Rectangle"/>
              <p:cNvSpPr/>
              <p:nvPr/>
            </p:nvSpPr>
            <p:spPr>
              <a:xfrm rot="16200000">
                <a:off x="-454844" y="1430384"/>
                <a:ext cx="1514537" cy="5842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l" defTabSz="584200">
                  <a:defRPr sz="15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1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𝐿𝐶𝑊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0" name="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54844" y="1430384"/>
                <a:ext cx="1514537" cy="584201"/>
              </a:xfrm>
              <a:prstGeom prst="rect">
                <a:avLst/>
              </a:prstGeom>
              <a:blipFill>
                <a:blip r:embed="rId5"/>
                <a:stretch>
                  <a:fillRect l="-50000" r="-85417" b="-16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Rectangle"/>
              <p:cNvSpPr/>
              <p:nvPr/>
            </p:nvSpPr>
            <p:spPr>
              <a:xfrm rot="16200000">
                <a:off x="5994447" y="1430384"/>
                <a:ext cx="1514537" cy="5842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l" defTabSz="584200">
                  <a:defRPr sz="15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1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𝐷𝑁𝑁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1" name="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94447" y="1430384"/>
                <a:ext cx="1514537" cy="584201"/>
              </a:xfrm>
              <a:prstGeom prst="rect">
                <a:avLst/>
              </a:prstGeom>
              <a:blipFill>
                <a:blip r:embed="rId6"/>
                <a:stretch>
                  <a:fillRect l="-51064" r="-89362" b="-16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2" name="Line"/>
          <p:cNvSpPr/>
          <p:nvPr/>
        </p:nvSpPr>
        <p:spPr>
          <a:xfrm>
            <a:off x="7570272" y="4762500"/>
            <a:ext cx="4117272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3" name="Line"/>
          <p:cNvSpPr/>
          <p:nvPr/>
        </p:nvSpPr>
        <p:spPr>
          <a:xfrm>
            <a:off x="1154872" y="4800600"/>
            <a:ext cx="4117271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17920" y="9309816"/>
            <a:ext cx="586880" cy="2748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77" name="Results: Model adjustment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Results: Model adjustments</a:t>
            </a:r>
          </a:p>
        </p:txBody>
      </p:sp>
      <p:sp>
        <p:nvSpPr>
          <p:cNvPr id="278" name="- Predicted cluster energies perform better than those of LCW…"/>
          <p:cNvSpPr txBox="1"/>
          <p:nvPr/>
        </p:nvSpPr>
        <p:spPr>
          <a:xfrm>
            <a:off x="775177" y="7459790"/>
            <a:ext cx="1145444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Predicted cluster energies perform better than those of LCW</a:t>
            </a:r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Some clusters at higher energies have shifted towards smaller responses</a:t>
            </a:r>
          </a:p>
        </p:txBody>
      </p:sp>
      <p:pic>
        <p:nvPicPr>
          <p:cNvPr id="279" name="Final_ENG_Pred_cluster_ENG_CALIB_TOT.png" descr="Final_ENG_Pred_cluster_ENG_CALIB_T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69" y="991167"/>
            <a:ext cx="6710812" cy="64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Final_ENG_LCW_cluster_ENG_CALIB_TOT.png" descr="Final_ENG_LCW_cluster_ENG_CALIB_T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9" y="1029267"/>
            <a:ext cx="6710687" cy="644045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Rectangle"/>
              <p:cNvSpPr/>
              <p:nvPr/>
            </p:nvSpPr>
            <p:spPr>
              <a:xfrm rot="16200000">
                <a:off x="-454844" y="1430384"/>
                <a:ext cx="1514537" cy="5842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l" defTabSz="584200">
                  <a:defRPr sz="15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1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𝐿𝐶𝑊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1" name="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54844" y="1430384"/>
                <a:ext cx="1514537" cy="584201"/>
              </a:xfrm>
              <a:prstGeom prst="rect">
                <a:avLst/>
              </a:prstGeom>
              <a:blipFill>
                <a:blip r:embed="rId5"/>
                <a:stretch>
                  <a:fillRect l="-50000" r="-85417" b="-16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Rectangle"/>
              <p:cNvSpPr/>
              <p:nvPr/>
            </p:nvSpPr>
            <p:spPr>
              <a:xfrm rot="16200000">
                <a:off x="5994447" y="1430384"/>
                <a:ext cx="1514537" cy="58420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l" defTabSz="584200">
                  <a:defRPr sz="15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sz="1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𝐷𝑁𝑁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1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2" name="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94447" y="1430384"/>
                <a:ext cx="1514537" cy="584201"/>
              </a:xfrm>
              <a:prstGeom prst="rect">
                <a:avLst/>
              </a:prstGeom>
              <a:blipFill>
                <a:blip r:embed="rId6"/>
                <a:stretch>
                  <a:fillRect l="-51064" r="-89362" b="-16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3" name="Line"/>
          <p:cNvSpPr/>
          <p:nvPr/>
        </p:nvSpPr>
        <p:spPr>
          <a:xfrm>
            <a:off x="7570272" y="4762500"/>
            <a:ext cx="4117272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4" name="Line"/>
          <p:cNvSpPr/>
          <p:nvPr/>
        </p:nvSpPr>
        <p:spPr>
          <a:xfrm>
            <a:off x="1154872" y="4800600"/>
            <a:ext cx="4117271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ounded Rectangle"/>
          <p:cNvSpPr/>
          <p:nvPr/>
        </p:nvSpPr>
        <p:spPr>
          <a:xfrm>
            <a:off x="9530541" y="5387239"/>
            <a:ext cx="2143942" cy="1336339"/>
          </a:xfrm>
          <a:prstGeom prst="roundRect">
            <a:avLst>
              <a:gd name="adj" fmla="val 11464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25082" y="9305364"/>
            <a:ext cx="516218" cy="3146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89" name="Conclusion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Conclusions</a:t>
            </a:r>
          </a:p>
        </p:txBody>
      </p:sp>
      <p:sp>
        <p:nvSpPr>
          <p:cNvPr id="290" name="- ML approach has performance in the low energy spectrum compared to LCW      - ML optimization is undergoing (features, architecture, hyper-parameters)…"/>
          <p:cNvSpPr txBox="1"/>
          <p:nvPr/>
        </p:nvSpPr>
        <p:spPr>
          <a:xfrm>
            <a:off x="333511" y="727717"/>
            <a:ext cx="12337779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/>
              <a:t>    </a:t>
            </a:r>
            <a:r>
              <a:rPr dirty="0"/>
              <a:t>- ML approach </a:t>
            </a:r>
            <a:r>
              <a:rPr lang="en-US" dirty="0"/>
              <a:t>performs well in the low energy spectrum compared to LCW</a:t>
            </a:r>
            <a:br>
              <a:rPr dirty="0"/>
            </a:br>
            <a:br>
              <a:rPr dirty="0"/>
            </a:br>
            <a:r>
              <a:rPr dirty="0"/>
              <a:t>    - ML optimization is undergoing (features, architecture, hyper-parameters)</a:t>
            </a:r>
            <a:r>
              <a:rPr lang="en-US" dirty="0"/>
              <a:t> in addition to understanding the research’s contribution to physics</a:t>
            </a: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- Looking to publish ATLAS internal note</a:t>
            </a:r>
          </a:p>
        </p:txBody>
      </p:sp>
      <p:pic>
        <p:nvPicPr>
          <p:cNvPr id="291" name="Comparison_Truth_Pred_Log.png" descr="Comparison_Truth_Pred_L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947" y="3374352"/>
            <a:ext cx="4796170" cy="5769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Energy2Dplot_Pred_Truth.png" descr="Energy2Dplot_Pred_Trut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6682" y="3374352"/>
            <a:ext cx="6011731" cy="5769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6169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96" name="Acknowledgement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Acknowledgements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259" y="7155860"/>
            <a:ext cx="4363122" cy="2296759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hank you to Michelle Coe and the Arizona Space Grant team, as well as ATLAS contributors and the UArizona Physics Department for all your support.…"/>
          <p:cNvSpPr txBox="1"/>
          <p:nvPr/>
        </p:nvSpPr>
        <p:spPr>
          <a:xfrm>
            <a:off x="1677228" y="2463800"/>
            <a:ext cx="9650344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Thank you to Michelle Coe and the Arizona Space Grant team, as well as ATLAS contributors and the </a:t>
            </a:r>
            <a:r>
              <a:rPr dirty="0" err="1"/>
              <a:t>UArizona</a:t>
            </a:r>
            <a:r>
              <a:rPr dirty="0"/>
              <a:t> Physics Department for all your support.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Many thanks to my advisor, Dr. Ken Johns, and the rest of my research group, </a:t>
            </a:r>
            <a:r>
              <a:rPr dirty="0" err="1"/>
              <a:t>Jad</a:t>
            </a:r>
            <a:r>
              <a:rPr dirty="0"/>
              <a:t> </a:t>
            </a:r>
            <a:r>
              <a:rPr dirty="0" err="1"/>
              <a:t>Sardain</a:t>
            </a:r>
            <a:r>
              <a:rPr dirty="0"/>
              <a:t>, Dr. Peter Loch, and Adnan </a:t>
            </a:r>
            <a:r>
              <a:rPr dirty="0" err="1"/>
              <a:t>Alramadan</a:t>
            </a:r>
            <a:r>
              <a:rPr dirty="0"/>
              <a:t>. I’ve been flattered to work on this project and I am excited to see how it develops.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Thank you also to my family for all the work you have done to get me here.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66" y="906508"/>
            <a:ext cx="116840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60" y="8121447"/>
            <a:ext cx="1519506" cy="1313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6169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03" name="Acknowledgement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Acknowledgements</a:t>
            </a:r>
          </a:p>
        </p:txBody>
      </p:sp>
      <p:sp>
        <p:nvSpPr>
          <p:cNvPr id="304" name="Thank you!"/>
          <p:cNvSpPr txBox="1"/>
          <p:nvPr/>
        </p:nvSpPr>
        <p:spPr>
          <a:xfrm>
            <a:off x="151323" y="2335222"/>
            <a:ext cx="12702154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defTabSz="457200"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Thank you!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83" y="5360977"/>
            <a:ext cx="2630034" cy="22734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1F13E9-2799-FC7A-65E2-09DD720240AD}"/>
              </a:ext>
            </a:extLst>
          </p:cNvPr>
          <p:cNvSpPr txBox="1"/>
          <p:nvPr/>
        </p:nvSpPr>
        <p:spPr>
          <a:xfrm>
            <a:off x="3208867" y="4223346"/>
            <a:ext cx="658706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qpitclo@physics.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rizona.edu</a:t>
            </a:r>
            <a:endParaRPr lang="en-US" sz="360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Backup"/>
          <p:cNvSpPr txBox="1"/>
          <p:nvPr/>
        </p:nvSpPr>
        <p:spPr>
          <a:xfrm>
            <a:off x="-45232" y="4013541"/>
            <a:ext cx="13095264" cy="172651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584200"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38088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10" name="Deep neural network (DNN) architecture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Deep neural network (DNN) architecture</a:t>
            </a:r>
          </a:p>
        </p:txBody>
      </p:sp>
      <p:sp>
        <p:nvSpPr>
          <p:cNvPr id="311" name="Input visual of old network representation"/>
          <p:cNvSpPr txBox="1"/>
          <p:nvPr/>
        </p:nvSpPr>
        <p:spPr>
          <a:xfrm>
            <a:off x="8079735" y="3924878"/>
            <a:ext cx="38665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Input visual of old network representation</a:t>
            </a:r>
          </a:p>
        </p:txBody>
      </p:sp>
      <p:pic>
        <p:nvPicPr>
          <p:cNvPr id="312" name="Screen Shot 2023-03-30 at 2.23.34 PM.png" descr="Screen Shot 2023-03-30 at 2.23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24" y="1955963"/>
            <a:ext cx="11469952" cy="584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Line"/>
          <p:cNvSpPr/>
          <p:nvPr/>
        </p:nvSpPr>
        <p:spPr>
          <a:xfrm flipH="1" flipV="1">
            <a:off x="5208988" y="3774371"/>
            <a:ext cx="737790" cy="4743287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5" name="number of neurons/nodes"/>
          <p:cNvSpPr txBox="1"/>
          <p:nvPr/>
        </p:nvSpPr>
        <p:spPr>
          <a:xfrm>
            <a:off x="5216128" y="8628846"/>
            <a:ext cx="329847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number of neurons/nodes</a:t>
            </a:r>
          </a:p>
        </p:txBody>
      </p:sp>
      <p:sp>
        <p:nvSpPr>
          <p:cNvPr id="316" name="Line"/>
          <p:cNvSpPr/>
          <p:nvPr/>
        </p:nvSpPr>
        <p:spPr>
          <a:xfrm flipV="1">
            <a:off x="3379387" y="5646266"/>
            <a:ext cx="615400" cy="2986672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7" name="weights"/>
          <p:cNvSpPr txBox="1"/>
          <p:nvPr/>
        </p:nvSpPr>
        <p:spPr>
          <a:xfrm>
            <a:off x="2561119" y="8628846"/>
            <a:ext cx="106164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weights</a:t>
            </a:r>
          </a:p>
        </p:txBody>
      </p:sp>
      <p:sp>
        <p:nvSpPr>
          <p:cNvPr id="318" name="Rounded Rectangle"/>
          <p:cNvSpPr/>
          <p:nvPr/>
        </p:nvSpPr>
        <p:spPr>
          <a:xfrm>
            <a:off x="838356" y="2161685"/>
            <a:ext cx="1418100" cy="533401"/>
          </a:xfrm>
          <a:prstGeom prst="roundRect">
            <a:avLst>
              <a:gd name="adj" fmla="val 27461"/>
            </a:avLst>
          </a:prstGeom>
          <a:ln w="50800">
            <a:solidFill>
              <a:srgbClr val="97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9" name="Rounded Rectangle"/>
          <p:cNvSpPr/>
          <p:nvPr/>
        </p:nvSpPr>
        <p:spPr>
          <a:xfrm>
            <a:off x="4689165" y="2161685"/>
            <a:ext cx="2049952" cy="533401"/>
          </a:xfrm>
          <a:prstGeom prst="roundRect">
            <a:avLst>
              <a:gd name="adj" fmla="val 27461"/>
            </a:avLst>
          </a:prstGeom>
          <a:ln w="50800">
            <a:solidFill>
              <a:srgbClr val="97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0" name="Rounded Rectangle"/>
          <p:cNvSpPr/>
          <p:nvPr/>
        </p:nvSpPr>
        <p:spPr>
          <a:xfrm>
            <a:off x="7921923" y="2161685"/>
            <a:ext cx="1418100" cy="533401"/>
          </a:xfrm>
          <a:prstGeom prst="roundRect">
            <a:avLst>
              <a:gd name="adj" fmla="val 27461"/>
            </a:avLst>
          </a:prstGeom>
          <a:ln w="50800">
            <a:solidFill>
              <a:srgbClr val="97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Source: playground.tensorflow.org"/>
          <p:cNvSpPr txBox="1"/>
          <p:nvPr/>
        </p:nvSpPr>
        <p:spPr>
          <a:xfrm>
            <a:off x="9260561" y="7884410"/>
            <a:ext cx="300538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</a:t>
            </a:r>
            <a:r>
              <a:rPr u="sng">
                <a:hlinkClick r:id="rId5"/>
              </a:rPr>
              <a:t>playground.tensorflow.org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5391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24" name="Deep neural network (DNN) architecture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Deep neural network (DNN) architecture</a:t>
            </a:r>
          </a:p>
        </p:txBody>
      </p:sp>
      <p:sp>
        <p:nvSpPr>
          <p:cNvPr id="325" name="- 5 layers, 4 of which are hidden…"/>
          <p:cNvSpPr txBox="1"/>
          <p:nvPr/>
        </p:nvSpPr>
        <p:spPr>
          <a:xfrm>
            <a:off x="261368" y="2417695"/>
            <a:ext cx="7453666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- 5 layers, 4 of which are hidden</a:t>
            </a:r>
          </a:p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Decreasing number of nodes</a:t>
            </a:r>
            <a:br/>
            <a:br/>
            <a:r>
              <a:t>- Use swish activation function for all hidden layers </a:t>
            </a:r>
            <a:r>
              <a:rPr sz="1800" b="1" i="1" u="sng"/>
              <a:t>videos.cern.ch/record/2297341</a:t>
            </a:r>
            <a:br>
              <a:rPr sz="1800" u="sng"/>
            </a:br>
            <a:br/>
            <a:r>
              <a:t>- Use C*(tanh+1) activation function for final layer</a:t>
            </a:r>
          </a:p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br/>
            <a:r>
              <a:t>** Switched from mean absolute error loss function to the leaky Gaussian kernel loss function (LGK) </a:t>
            </a:r>
            <a:r>
              <a:rPr sz="1700" b="1" i="1" u="sng">
                <a:hlinkClick r:id="rId3"/>
              </a:rPr>
              <a:t>arXiv:1910.03773v3 [physics.data-an]</a:t>
            </a:r>
            <a:endParaRPr sz="1200"/>
          </a:p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26" name="Input visual of old network representation"/>
          <p:cNvSpPr txBox="1"/>
          <p:nvPr/>
        </p:nvSpPr>
        <p:spPr>
          <a:xfrm>
            <a:off x="8079735" y="3924878"/>
            <a:ext cx="38665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Input visual of old network representation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Layer 1…"/>
          <p:cNvSpPr/>
          <p:nvPr/>
        </p:nvSpPr>
        <p:spPr>
          <a:xfrm>
            <a:off x="7752565" y="1649995"/>
            <a:ext cx="4520934" cy="5828002"/>
          </a:xfrm>
          <a:prstGeom prst="rect">
            <a:avLst/>
          </a:prstGeom>
          <a:solidFill>
            <a:srgbClr val="000000">
              <a:alpha val="7767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Layer 1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256 nodes, act = swish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Layer 2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128 nodes, act = swish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Layer 3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64 nodes, act = swish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Layer 4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8 nodes, act = swish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Final layer</a:t>
            </a:r>
          </a:p>
          <a:p>
            <a:pPr algn="l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1 node, act = C * [tanh(x) + 1]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97347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31" name="Different feature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Different features</a:t>
            </a:r>
          </a:p>
        </p:txBody>
      </p:sp>
      <p:pic>
        <p:nvPicPr>
          <p:cNvPr id="332" name="Screen Shot 2023-01-13 at 10.37.06 AM.png" descr="Screen Shot 2023-01-13 at 10.37.0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079" y="631735"/>
            <a:ext cx="7648642" cy="907595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Rectangle"/>
          <p:cNvSpPr/>
          <p:nvPr/>
        </p:nvSpPr>
        <p:spPr>
          <a:xfrm>
            <a:off x="2864248" y="1282804"/>
            <a:ext cx="7088245" cy="305990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Rectangle"/>
          <p:cNvSpPr/>
          <p:nvPr/>
        </p:nvSpPr>
        <p:spPr>
          <a:xfrm>
            <a:off x="2864248" y="2078460"/>
            <a:ext cx="7088245" cy="755508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2775918" y="4075428"/>
            <a:ext cx="7088245" cy="305990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2864248" y="5016717"/>
            <a:ext cx="7088245" cy="305989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2864248" y="6046905"/>
            <a:ext cx="7088245" cy="755508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Rectangle"/>
          <p:cNvSpPr/>
          <p:nvPr/>
        </p:nvSpPr>
        <p:spPr>
          <a:xfrm>
            <a:off x="2839418" y="7543542"/>
            <a:ext cx="7088245" cy="558801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9" name="Rectangle"/>
          <p:cNvSpPr/>
          <p:nvPr/>
        </p:nvSpPr>
        <p:spPr>
          <a:xfrm>
            <a:off x="2839418" y="8543942"/>
            <a:ext cx="7088245" cy="305990"/>
          </a:xfrm>
          <a:prstGeom prst="rect">
            <a:avLst/>
          </a:prstGeom>
          <a:ln w="25400">
            <a:solidFill>
              <a:srgbClr val="AB402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68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sp>
        <p:nvSpPr>
          <p:cNvPr id="169" name="Machine learning is used to mitigate limitations of experimental devices…"/>
          <p:cNvSpPr txBox="1"/>
          <p:nvPr/>
        </p:nvSpPr>
        <p:spPr>
          <a:xfrm>
            <a:off x="537195" y="887661"/>
            <a:ext cx="11930410" cy="290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ATLAS is a particle detector experiment in Switzerland at CERN’s Large Hadron Collider (LHC)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P</a:t>
            </a:r>
            <a:r>
              <a:rPr dirty="0"/>
              <a:t>roton-proton collisions </a:t>
            </a:r>
            <a:r>
              <a:rPr lang="en-US" dirty="0"/>
              <a:t>are used </a:t>
            </a:r>
            <a:r>
              <a:rPr dirty="0"/>
              <a:t>to probe ensuing particle showers for new matter (</a:t>
            </a:r>
            <a:r>
              <a:rPr lang="en-US" dirty="0"/>
              <a:t>i.e</a:t>
            </a:r>
            <a:r>
              <a:rPr dirty="0"/>
              <a:t>. dark matter and other beyond-the-</a:t>
            </a:r>
            <a:r>
              <a:rPr lang="en-US" dirty="0"/>
              <a:t>S</a:t>
            </a:r>
            <a:r>
              <a:rPr dirty="0"/>
              <a:t>tandard</a:t>
            </a:r>
            <a:r>
              <a:rPr lang="en-US" dirty="0"/>
              <a:t> M</a:t>
            </a:r>
            <a:r>
              <a:rPr dirty="0"/>
              <a:t>odel particles)</a:t>
            </a:r>
            <a:endParaRPr lang="en-US"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Machine learning is used to optimize the performance of the detector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HC-map.png" descr="LHC-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722" y="4094389"/>
            <a:ext cx="9606409" cy="5523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atlas.cern"/>
          <p:cNvSpPr txBox="1"/>
          <p:nvPr/>
        </p:nvSpPr>
        <p:spPr>
          <a:xfrm>
            <a:off x="10492582" y="9248634"/>
            <a:ext cx="10503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atlas.cern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45724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43" name="Leaky gaussian kernel los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Leaky gaussian kernel loss</a:t>
            </a:r>
          </a:p>
        </p:txBody>
      </p:sp>
      <p:pic>
        <p:nvPicPr>
          <p:cNvPr id="344" name="Screen Shot 2023-01-16 at 8.29.31 PM.png" descr="Screen Shot 2023-01-16 at 8.29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2615361"/>
            <a:ext cx="7086600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creen Shot 2023-01-16 at 8.29.39 PM.png" descr="Screen Shot 2023-01-16 at 8.29.3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4026340"/>
            <a:ext cx="6667500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creen Shot 2023-01-16 at 8.30.14 PM.png" descr="Screen Shot 2023-01-16 at 8.30.1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6147044"/>
            <a:ext cx="12750800" cy="197068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From arXiv:1910.03773v3 [physics.data-an]"/>
          <p:cNvSpPr txBox="1"/>
          <p:nvPr/>
        </p:nvSpPr>
        <p:spPr>
          <a:xfrm>
            <a:off x="8067621" y="1044828"/>
            <a:ext cx="466018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From </a:t>
            </a:r>
            <a:r>
              <a:rPr sz="1700" b="1" i="1" u="sng">
                <a:hlinkClick r:id="rId6"/>
              </a:rPr>
              <a:t>arXiv:1910.03773v3 [physics.data-an]</a:t>
            </a:r>
            <a:endParaRPr sz="12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75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sp>
        <p:nvSpPr>
          <p:cNvPr id="176" name="The detector is comprised of several layers designed to capture particles of differing sizes and energies"/>
          <p:cNvSpPr txBox="1"/>
          <p:nvPr/>
        </p:nvSpPr>
        <p:spPr>
          <a:xfrm>
            <a:off x="332590" y="936522"/>
            <a:ext cx="1193041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ATLAS </a:t>
            </a:r>
            <a:r>
              <a:rPr dirty="0"/>
              <a:t>is comprised of several layers designed to capture particles of differing </a:t>
            </a:r>
            <a:r>
              <a:rPr lang="en-US" dirty="0"/>
              <a:t>types</a:t>
            </a:r>
            <a:r>
              <a:rPr dirty="0"/>
              <a:t> and energies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Detector-animation.png" descr="Detector-anim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4" y="2191563"/>
            <a:ext cx="11828712" cy="6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ource: atlas.cern"/>
          <p:cNvSpPr txBox="1"/>
          <p:nvPr/>
        </p:nvSpPr>
        <p:spPr>
          <a:xfrm>
            <a:off x="10451660" y="8496844"/>
            <a:ext cx="18543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atlas.cern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82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etector-animation.png" descr="Detector-anim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4" y="2191563"/>
            <a:ext cx="11828712" cy="6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"/>
          <p:cNvSpPr/>
          <p:nvPr/>
        </p:nvSpPr>
        <p:spPr>
          <a:xfrm>
            <a:off x="2846474" y="4150309"/>
            <a:ext cx="794593" cy="1452982"/>
          </a:xfrm>
          <a:prstGeom prst="rect">
            <a:avLst/>
          </a:prstGeom>
          <a:ln w="25400">
            <a:solidFill>
              <a:srgbClr val="96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>
            <a:off x="2403879" y="2495962"/>
            <a:ext cx="464140" cy="1590100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8" name="scale reference"/>
          <p:cNvSpPr txBox="1"/>
          <p:nvPr/>
        </p:nvSpPr>
        <p:spPr>
          <a:xfrm>
            <a:off x="986296" y="2009055"/>
            <a:ext cx="202453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scale reference</a:t>
            </a:r>
          </a:p>
        </p:txBody>
      </p:sp>
      <p:sp>
        <p:nvSpPr>
          <p:cNvPr id="189" name="Source: atlas.cern"/>
          <p:cNvSpPr txBox="1"/>
          <p:nvPr/>
        </p:nvSpPr>
        <p:spPr>
          <a:xfrm>
            <a:off x="10451660" y="8496844"/>
            <a:ext cx="18543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atlas.cern</a:t>
            </a:r>
          </a:p>
        </p:txBody>
      </p:sp>
      <p:sp>
        <p:nvSpPr>
          <p:cNvPr id="2" name="The detector is comprised of several layers designed to capture particles of differing sizes and energies">
            <a:extLst>
              <a:ext uri="{FF2B5EF4-FFF2-40B4-BE49-F238E27FC236}">
                <a16:creationId xmlns:a16="http://schemas.microsoft.com/office/drawing/2014/main" id="{1E82A418-BE79-43A0-FF23-B9ABEE7BBBDC}"/>
              </a:ext>
            </a:extLst>
          </p:cNvPr>
          <p:cNvSpPr txBox="1"/>
          <p:nvPr/>
        </p:nvSpPr>
        <p:spPr>
          <a:xfrm>
            <a:off x="332590" y="936522"/>
            <a:ext cx="1193041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ATLAS </a:t>
            </a:r>
            <a:r>
              <a:rPr dirty="0"/>
              <a:t>is comprised of several layers designed to capture particles of differing </a:t>
            </a:r>
            <a:r>
              <a:rPr lang="en-US" dirty="0"/>
              <a:t>types</a:t>
            </a:r>
            <a:r>
              <a:rPr dirty="0"/>
              <a:t> and energies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92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Detector-animation.png" descr="Detector-anim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4" y="2191563"/>
            <a:ext cx="11828712" cy="6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angle"/>
          <p:cNvSpPr/>
          <p:nvPr/>
        </p:nvSpPr>
        <p:spPr>
          <a:xfrm>
            <a:off x="2846474" y="4150309"/>
            <a:ext cx="794593" cy="1452982"/>
          </a:xfrm>
          <a:prstGeom prst="rect">
            <a:avLst/>
          </a:prstGeom>
          <a:ln w="25400">
            <a:solidFill>
              <a:srgbClr val="96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7" name="Line"/>
          <p:cNvSpPr/>
          <p:nvPr/>
        </p:nvSpPr>
        <p:spPr>
          <a:xfrm>
            <a:off x="2403879" y="2495962"/>
            <a:ext cx="464140" cy="1590100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8" name="scale reference"/>
          <p:cNvSpPr txBox="1"/>
          <p:nvPr/>
        </p:nvSpPr>
        <p:spPr>
          <a:xfrm>
            <a:off x="986296" y="2009055"/>
            <a:ext cx="202453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scale reference</a:t>
            </a:r>
          </a:p>
        </p:txBody>
      </p:sp>
      <p:sp>
        <p:nvSpPr>
          <p:cNvPr id="199" name="Line"/>
          <p:cNvSpPr/>
          <p:nvPr/>
        </p:nvSpPr>
        <p:spPr>
          <a:xfrm flipH="1">
            <a:off x="4324949" y="2031678"/>
            <a:ext cx="1064445" cy="1753543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muon spectrometer"/>
          <p:cNvSpPr txBox="1"/>
          <p:nvPr/>
        </p:nvSpPr>
        <p:spPr>
          <a:xfrm>
            <a:off x="4796184" y="1604082"/>
            <a:ext cx="25212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muon spectrometer</a:t>
            </a:r>
          </a:p>
        </p:txBody>
      </p:sp>
      <p:sp>
        <p:nvSpPr>
          <p:cNvPr id="201" name="Line"/>
          <p:cNvSpPr/>
          <p:nvPr/>
        </p:nvSpPr>
        <p:spPr>
          <a:xfrm flipH="1" flipV="1">
            <a:off x="9505690" y="4607877"/>
            <a:ext cx="1497312" cy="2746487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2" name="magnet system"/>
          <p:cNvSpPr txBox="1"/>
          <p:nvPr/>
        </p:nvSpPr>
        <p:spPr>
          <a:xfrm>
            <a:off x="9976925" y="7460019"/>
            <a:ext cx="200871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magnet system</a:t>
            </a:r>
          </a:p>
        </p:txBody>
      </p:sp>
      <p:sp>
        <p:nvSpPr>
          <p:cNvPr id="203" name="Line"/>
          <p:cNvSpPr/>
          <p:nvPr/>
        </p:nvSpPr>
        <p:spPr>
          <a:xfrm flipV="1">
            <a:off x="5425272" y="5328231"/>
            <a:ext cx="1261109" cy="3085684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4" name="inner detector"/>
          <p:cNvSpPr txBox="1"/>
          <p:nvPr/>
        </p:nvSpPr>
        <p:spPr>
          <a:xfrm>
            <a:off x="3858245" y="8458744"/>
            <a:ext cx="18227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inner detector</a:t>
            </a:r>
          </a:p>
        </p:txBody>
      </p:sp>
      <p:sp>
        <p:nvSpPr>
          <p:cNvPr id="205" name="Line"/>
          <p:cNvSpPr/>
          <p:nvPr/>
        </p:nvSpPr>
        <p:spPr>
          <a:xfrm flipH="1" flipV="1">
            <a:off x="7611339" y="4438916"/>
            <a:ext cx="775169" cy="3727631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6" name="calorimeter"/>
          <p:cNvSpPr txBox="1"/>
          <p:nvPr/>
        </p:nvSpPr>
        <p:spPr>
          <a:xfrm>
            <a:off x="7565831" y="8299298"/>
            <a:ext cx="149615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calorimeter</a:t>
            </a:r>
          </a:p>
        </p:txBody>
      </p:sp>
      <p:sp>
        <p:nvSpPr>
          <p:cNvPr id="207" name="Source: atlas.cern"/>
          <p:cNvSpPr txBox="1"/>
          <p:nvPr/>
        </p:nvSpPr>
        <p:spPr>
          <a:xfrm>
            <a:off x="10451660" y="8496844"/>
            <a:ext cx="18543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atlas.cern</a:t>
            </a:r>
          </a:p>
        </p:txBody>
      </p:sp>
      <p:sp>
        <p:nvSpPr>
          <p:cNvPr id="2" name="The detector is comprised of several layers designed to capture particles of differing sizes and energies">
            <a:extLst>
              <a:ext uri="{FF2B5EF4-FFF2-40B4-BE49-F238E27FC236}">
                <a16:creationId xmlns:a16="http://schemas.microsoft.com/office/drawing/2014/main" id="{82F9CECF-C2FB-3237-E5AA-B717C2781293}"/>
              </a:ext>
            </a:extLst>
          </p:cNvPr>
          <p:cNvSpPr txBox="1"/>
          <p:nvPr/>
        </p:nvSpPr>
        <p:spPr>
          <a:xfrm>
            <a:off x="332590" y="936522"/>
            <a:ext cx="1193041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ATLAS </a:t>
            </a:r>
            <a:r>
              <a:rPr dirty="0"/>
              <a:t>is comprised of several layers designed to capture particles of differing </a:t>
            </a:r>
            <a:r>
              <a:rPr lang="en-US" dirty="0"/>
              <a:t>types</a:t>
            </a:r>
            <a:r>
              <a:rPr dirty="0"/>
              <a:t> and energies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10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Detector-animation.png" descr="Detector-anim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4" y="2191563"/>
            <a:ext cx="11828712" cy="6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angle"/>
          <p:cNvSpPr/>
          <p:nvPr/>
        </p:nvSpPr>
        <p:spPr>
          <a:xfrm>
            <a:off x="2846474" y="4150309"/>
            <a:ext cx="794593" cy="1452982"/>
          </a:xfrm>
          <a:prstGeom prst="rect">
            <a:avLst/>
          </a:prstGeom>
          <a:ln w="25400">
            <a:solidFill>
              <a:srgbClr val="96222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2403879" y="2495962"/>
            <a:ext cx="464140" cy="1590100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6" name="scale reference"/>
          <p:cNvSpPr txBox="1"/>
          <p:nvPr/>
        </p:nvSpPr>
        <p:spPr>
          <a:xfrm>
            <a:off x="986296" y="2009055"/>
            <a:ext cx="202453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scale reference</a:t>
            </a:r>
          </a:p>
        </p:txBody>
      </p:sp>
      <p:sp>
        <p:nvSpPr>
          <p:cNvPr id="217" name="Line"/>
          <p:cNvSpPr/>
          <p:nvPr/>
        </p:nvSpPr>
        <p:spPr>
          <a:xfrm flipH="1">
            <a:off x="4324949" y="2031678"/>
            <a:ext cx="1064445" cy="1753543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8" name="muon spectrometer"/>
          <p:cNvSpPr txBox="1"/>
          <p:nvPr/>
        </p:nvSpPr>
        <p:spPr>
          <a:xfrm>
            <a:off x="4796184" y="1604082"/>
            <a:ext cx="25212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muon spectrometer</a:t>
            </a:r>
          </a:p>
        </p:txBody>
      </p:sp>
      <p:sp>
        <p:nvSpPr>
          <p:cNvPr id="219" name="Line"/>
          <p:cNvSpPr/>
          <p:nvPr/>
        </p:nvSpPr>
        <p:spPr>
          <a:xfrm flipH="1" flipV="1">
            <a:off x="9505690" y="4607877"/>
            <a:ext cx="1497312" cy="2746487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0" name="magnet system"/>
          <p:cNvSpPr txBox="1"/>
          <p:nvPr/>
        </p:nvSpPr>
        <p:spPr>
          <a:xfrm>
            <a:off x="9976925" y="7460019"/>
            <a:ext cx="200871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magnet system</a:t>
            </a:r>
          </a:p>
        </p:txBody>
      </p:sp>
      <p:sp>
        <p:nvSpPr>
          <p:cNvPr id="221" name="Line"/>
          <p:cNvSpPr/>
          <p:nvPr/>
        </p:nvSpPr>
        <p:spPr>
          <a:xfrm flipV="1">
            <a:off x="5425272" y="5328231"/>
            <a:ext cx="1261109" cy="3085684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inner detector"/>
          <p:cNvSpPr txBox="1"/>
          <p:nvPr/>
        </p:nvSpPr>
        <p:spPr>
          <a:xfrm>
            <a:off x="3858245" y="8458744"/>
            <a:ext cx="18227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inner detector</a:t>
            </a:r>
          </a:p>
        </p:txBody>
      </p:sp>
      <p:sp>
        <p:nvSpPr>
          <p:cNvPr id="223" name="Line"/>
          <p:cNvSpPr/>
          <p:nvPr/>
        </p:nvSpPr>
        <p:spPr>
          <a:xfrm flipH="1" flipV="1">
            <a:off x="7611339" y="4438916"/>
            <a:ext cx="775169" cy="3727631"/>
          </a:xfrm>
          <a:prstGeom prst="line">
            <a:avLst/>
          </a:prstGeom>
          <a:ln w="25400">
            <a:solidFill>
              <a:srgbClr val="9B243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calorimeter"/>
          <p:cNvSpPr txBox="1"/>
          <p:nvPr/>
        </p:nvSpPr>
        <p:spPr>
          <a:xfrm>
            <a:off x="7565831" y="8299298"/>
            <a:ext cx="149615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calorimeter</a:t>
            </a:r>
          </a:p>
        </p:txBody>
      </p:sp>
      <p:sp>
        <p:nvSpPr>
          <p:cNvPr id="225" name="Source: atlas.cern"/>
          <p:cNvSpPr txBox="1"/>
          <p:nvPr/>
        </p:nvSpPr>
        <p:spPr>
          <a:xfrm>
            <a:off x="10451660" y="8496844"/>
            <a:ext cx="18543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lnSpc>
                <a:spcPct val="80000"/>
              </a:lnSpc>
              <a:defRPr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atlas.cern</a:t>
            </a:r>
          </a:p>
        </p:txBody>
      </p:sp>
      <p:sp>
        <p:nvSpPr>
          <p:cNvPr id="226" name="Rounded Rectangle"/>
          <p:cNvSpPr/>
          <p:nvPr/>
        </p:nvSpPr>
        <p:spPr>
          <a:xfrm>
            <a:off x="7288934" y="7995607"/>
            <a:ext cx="2049952" cy="1039182"/>
          </a:xfrm>
          <a:prstGeom prst="roundRect">
            <a:avLst>
              <a:gd name="adj" fmla="val 14096"/>
            </a:avLst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he detector is comprised of several layers designed to capture particles of differing sizes and energies">
            <a:extLst>
              <a:ext uri="{FF2B5EF4-FFF2-40B4-BE49-F238E27FC236}">
                <a16:creationId xmlns:a16="http://schemas.microsoft.com/office/drawing/2014/main" id="{687573C0-6560-3F00-F905-C5EBA159968F}"/>
              </a:ext>
            </a:extLst>
          </p:cNvPr>
          <p:cNvSpPr txBox="1"/>
          <p:nvPr/>
        </p:nvSpPr>
        <p:spPr>
          <a:xfrm>
            <a:off x="332590" y="936522"/>
            <a:ext cx="1193041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ATLAS </a:t>
            </a:r>
            <a:r>
              <a:rPr dirty="0"/>
              <a:t>is comprised of several layers designed to capture particles of differing </a:t>
            </a:r>
            <a:r>
              <a:rPr lang="en-US" dirty="0"/>
              <a:t>types</a:t>
            </a:r>
            <a:r>
              <a:rPr dirty="0"/>
              <a:t> and energies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241300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29" name="Background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Background</a:t>
            </a:r>
          </a:p>
        </p:txBody>
      </p:sp>
      <p:sp>
        <p:nvSpPr>
          <p:cNvPr id="230" name="Hadronic calorimeter detects inaccurate particle energies…"/>
          <p:cNvSpPr txBox="1"/>
          <p:nvPr/>
        </p:nvSpPr>
        <p:spPr>
          <a:xfrm>
            <a:off x="537195" y="1298595"/>
            <a:ext cx="11930410" cy="290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Hadronic calorimeter </a:t>
            </a:r>
            <a:r>
              <a:rPr lang="en-US" dirty="0"/>
              <a:t>measures the energies of most particles produced in the collisions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</a:t>
            </a:r>
            <a:r>
              <a:rPr dirty="0"/>
              <a:t>- </a:t>
            </a:r>
            <a:r>
              <a:rPr b="1" dirty="0"/>
              <a:t>clusters</a:t>
            </a:r>
            <a:r>
              <a:rPr dirty="0"/>
              <a:t>: </a:t>
            </a:r>
            <a:r>
              <a:rPr lang="en-US" dirty="0"/>
              <a:t>energy deposits within the calorimeter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- cluster energies detected are often not the true energies of the clusters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- pileup: influx of particles from overlapping collisions (1 bill. pp collisions per s)</a:t>
            </a:r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- e</a:t>
            </a:r>
            <a:r>
              <a:rPr dirty="0"/>
              <a:t>nergy measurements are vital for verifying new theories</a:t>
            </a:r>
          </a:p>
        </p:txBody>
      </p:sp>
      <p:sp>
        <p:nvSpPr>
          <p:cNvPr id="231" name="Local cell weighting (LCW, ATLAS approach):  retrieved energy calibration and correction factors (hadronic weights) from cluster features       - Main obstacles:…"/>
          <p:cNvSpPr txBox="1"/>
          <p:nvPr/>
        </p:nvSpPr>
        <p:spPr>
          <a:xfrm>
            <a:off x="537195" y="5287025"/>
            <a:ext cx="11930410" cy="290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defRPr sz="2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Local cell weighting (LCW, ATLAS approach):  </a:t>
            </a:r>
            <a:r>
              <a:rPr lang="en-US" dirty="0"/>
              <a:t>computationally intense method </a:t>
            </a:r>
            <a:r>
              <a:rPr dirty="0"/>
              <a:t>retriev</a:t>
            </a:r>
            <a:r>
              <a:rPr lang="en-US" dirty="0"/>
              <a:t>ing</a:t>
            </a:r>
            <a:r>
              <a:rPr dirty="0"/>
              <a:t> energy calibration and correction factors from cluster features</a:t>
            </a:r>
            <a:br>
              <a:rPr dirty="0"/>
            </a:br>
            <a:r>
              <a:rPr dirty="0"/>
              <a:t> </a:t>
            </a:r>
            <a:br>
              <a:rPr dirty="0"/>
            </a:br>
            <a:r>
              <a:rPr lang="en-US" dirty="0"/>
              <a:t>** Can machine learning improve upon LCW calibrations of cluster energies? **</a:t>
            </a:r>
            <a:br>
              <a:rPr dirty="0"/>
            </a:br>
            <a:endParaRPr dirty="0"/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29217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35" name="Project goals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Project goals</a:t>
            </a:r>
          </a:p>
        </p:txBody>
      </p:sp>
      <p:sp>
        <p:nvSpPr>
          <p:cNvPr id="236" name="- Determine performance of machine learning model in cluster energy calibration  - Improve upon LCW calibration of cluster energy, especially at low energies"/>
          <p:cNvSpPr txBox="1"/>
          <p:nvPr/>
        </p:nvSpPr>
        <p:spPr>
          <a:xfrm>
            <a:off x="183490" y="746012"/>
            <a:ext cx="1231219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0" algn="l" defTabSz="457200">
              <a:defRPr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Determine performance of machine learning model in cluster energy calibration</a:t>
            </a:r>
            <a:br/>
            <a:br/>
            <a:r>
              <a:t>- Improve upon LCW calibration of cluster energy, especially at low energies</a:t>
            </a:r>
          </a:p>
        </p:txBody>
      </p:sp>
      <p:pic>
        <p:nvPicPr>
          <p:cNvPr id="237" name="Screen Shot 2023-01-09 at 12.42.23 PM.png" descr="Screen Shot 2023-01-09 at 12.42.23 PM.png"/>
          <p:cNvPicPr>
            <a:picLocks noChangeAspect="1"/>
          </p:cNvPicPr>
          <p:nvPr/>
        </p:nvPicPr>
        <p:blipFill>
          <a:blip r:embed="rId3"/>
          <a:srcRect l="6095" t="17324" r="13441" b="17324"/>
          <a:stretch>
            <a:fillRect/>
          </a:stretch>
        </p:blipFill>
        <p:spPr>
          <a:xfrm>
            <a:off x="346273" y="2372047"/>
            <a:ext cx="12312136" cy="561957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: Energy calibrated by LCW   : Predicted energy (this talk)"/>
              <p:cNvSpPr txBox="1"/>
              <p:nvPr/>
            </p:nvSpPr>
            <p:spPr>
              <a:xfrm>
                <a:off x="6977703" y="8249546"/>
                <a:ext cx="5081628" cy="11919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lvl="8" indent="0" algn="l" defTabSz="457200">
                  <a:lnSpc>
                    <a:spcPct val="80000"/>
                  </a:lnSpc>
                  <a:defRPr sz="2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sz="3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𝐿𝐶𝑊</m:t>
                        </m:r>
                      </m:sup>
                    </m:sSup>
                  </m:oMath>
                </a14:m>
                <a:r>
                  <a:t>: Energy calibrated by LCW</a:t>
                </a:r>
                <a:br/>
                <a:br>
                  <a:rPr b="1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𝐷𝑁𝑁</m:t>
                        </m:r>
                      </m:sup>
                    </m:sSup>
                  </m:oMath>
                </a14:m>
                <a:r>
                  <a:t>: Predicted energy (this talk)</a:t>
                </a:r>
              </a:p>
            </p:txBody>
          </p:sp>
        </mc:Choice>
        <mc:Fallback xmlns="">
          <p:sp>
            <p:nvSpPr>
              <p:cNvPr id="238" name=": Energy calibrated by LCW   : Predicted energy (this talk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03" y="8249546"/>
                <a:ext cx="5081628" cy="1191950"/>
              </a:xfrm>
              <a:prstGeom prst="rect">
                <a:avLst/>
              </a:prstGeom>
              <a:blipFill>
                <a:blip r:embed="rId4"/>
                <a:stretch>
                  <a:fillRect l="-1746" t="-5263" r="-4239" b="-115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: Energy at EM scale (LAr Calo)   : True energy of cluster"/>
              <p:cNvSpPr txBox="1"/>
              <p:nvPr/>
            </p:nvSpPr>
            <p:spPr>
              <a:xfrm>
                <a:off x="1360599" y="8260321"/>
                <a:ext cx="5529959" cy="1170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lvl="8" indent="0" algn="l" defTabSz="457200">
                  <a:lnSpc>
                    <a:spcPct val="80000"/>
                  </a:lnSpc>
                  <a:defRPr sz="2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𝐸𝑀</m:t>
                        </m:r>
                      </m:sup>
                    </m:sSup>
                  </m:oMath>
                </a14:m>
                <a:r>
                  <a:t> : Energy at EM scale (LAr Calo)</a:t>
                </a:r>
                <a:br/>
                <a:br/>
                <a14:m>
                  <m:oMath xmlns:m="http://schemas.openxmlformats.org/officeDocument/2006/math">
                    <m:sSup>
                      <m:sSupPr>
                        <m:ctrlP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𝑡𝑟𝑢𝑒</m:t>
                        </m:r>
                      </m:sup>
                    </m:sSup>
                  </m:oMath>
                </a14:m>
                <a:r>
                  <a:t>: True energy of cluster</a:t>
                </a:r>
              </a:p>
            </p:txBody>
          </p:sp>
        </mc:Choice>
        <mc:Fallback xmlns="">
          <p:sp>
            <p:nvSpPr>
              <p:cNvPr id="239" name=": Energy at EM scale (LAr Calo)   : True energy of cluste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599" y="8260321"/>
                <a:ext cx="5529959" cy="1170401"/>
              </a:xfrm>
              <a:prstGeom prst="rect">
                <a:avLst/>
              </a:prstGeom>
              <a:blipFill>
                <a:blip r:embed="rId5"/>
                <a:stretch>
                  <a:fillRect l="-1606" t="-5376" r="-3211" b="-1290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0" name="Rectangle"/>
          <p:cNvSpPr/>
          <p:nvPr/>
        </p:nvSpPr>
        <p:spPr>
          <a:xfrm>
            <a:off x="3810492" y="2886509"/>
            <a:ext cx="1112141" cy="8055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Rectangle"/>
              <p:cNvSpPr/>
              <p:nvPr/>
            </p:nvSpPr>
            <p:spPr>
              <a:xfrm>
                <a:off x="3632589" y="2835709"/>
                <a:ext cx="1017816" cy="805582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l" defTabSz="584200">
                  <a:defRPr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p>
                      </m:sSup>
                    </m:oMath>
                  </m:oMathPara>
                </a14:m>
                <a:endParaRPr/>
              </a:p>
              <a:p>
                <a:pPr algn="l" defTabSz="584200">
                  <a:defRPr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𝐿𝐶𝑊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1" name="Rectang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589" y="2835709"/>
                <a:ext cx="1017816" cy="805582"/>
              </a:xfrm>
              <a:prstGeom prst="rect">
                <a:avLst/>
              </a:prstGeom>
              <a:blipFill>
                <a:blip r:embed="rId6"/>
                <a:stretch>
                  <a:fillRect l="-37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Rectangle"/>
          <p:cNvSpPr/>
          <p:nvPr/>
        </p:nvSpPr>
        <p:spPr>
          <a:xfrm>
            <a:off x="1438937" y="3685873"/>
            <a:ext cx="732253" cy="1462093"/>
          </a:xfrm>
          <a:prstGeom prst="rect">
            <a:avLst/>
          </a:prstGeom>
          <a:ln w="50800">
            <a:solidFill>
              <a:srgbClr val="EA3323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"/>
          <p:cNvSpPr/>
          <p:nvPr/>
        </p:nvSpPr>
        <p:spPr>
          <a:xfrm>
            <a:off x="8010991" y="4890313"/>
            <a:ext cx="1049757" cy="2339257"/>
          </a:xfrm>
          <a:prstGeom prst="rect">
            <a:avLst/>
          </a:prstGeom>
          <a:ln w="63500">
            <a:solidFill>
              <a:srgbClr val="EA3323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232900"/>
            <a:ext cx="351196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47" name="Training"/>
          <p:cNvSpPr/>
          <p:nvPr/>
        </p:nvSpPr>
        <p:spPr>
          <a:xfrm>
            <a:off x="-31146" y="92"/>
            <a:ext cx="13067092" cy="584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4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none"/>
              <a:t>   </a:t>
            </a:r>
            <a:r>
              <a:rPr sz="3200" u="none"/>
              <a:t>Training</a:t>
            </a:r>
          </a:p>
        </p:txBody>
      </p:sp>
      <p:sp>
        <p:nvSpPr>
          <p:cNvPr id="248" name="Deep neural network (DNN)…"/>
          <p:cNvSpPr txBox="1"/>
          <p:nvPr/>
        </p:nvSpPr>
        <p:spPr>
          <a:xfrm>
            <a:off x="198297" y="968297"/>
            <a:ext cx="12574458" cy="675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indent="0" algn="l" defTabSz="457200">
              <a:lnSpc>
                <a:spcPct val="120000"/>
              </a:lnSpc>
              <a:defRPr sz="2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Deep neural network (DNN)</a:t>
            </a:r>
            <a:endParaRPr lang="en-US" dirty="0"/>
          </a:p>
          <a:p>
            <a:pPr lvl="8" indent="0" algn="l" defTabSz="457200">
              <a:lnSpc>
                <a:spcPct val="120000"/>
              </a:lnSpc>
              <a:defRPr sz="2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 - series of layers comprised of nodes, assigning weight factors to inputs in order to provide a prediction</a:t>
            </a:r>
            <a:endParaRPr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lvl="8" indent="0" algn="l" defTabSz="457200"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lvl="8" indent="0" algn="l" defTabSz="4572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- </a:t>
            </a:r>
            <a:r>
              <a:rPr lang="en-US" sz="2600" dirty="0"/>
              <a:t>Input f</a:t>
            </a:r>
            <a:r>
              <a:rPr sz="2600" dirty="0"/>
              <a:t>eatures include pileup conditions and cluster kinematics, moments, and positions in the detector </a:t>
            </a:r>
            <a:r>
              <a:rPr sz="1800" b="1" i="1" u="sng" dirty="0" err="1"/>
              <a:t>videos.cern.ch</a:t>
            </a:r>
            <a:r>
              <a:rPr sz="1800" b="1" i="1" u="sng" dirty="0"/>
              <a:t>/record/2297341</a:t>
            </a:r>
            <a:br>
              <a:rPr lang="en-US" sz="1800" u="sng" dirty="0"/>
            </a:br>
            <a:endParaRPr sz="1800" u="sng"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- </a:t>
            </a:r>
            <a:r>
              <a:rPr lang="en-US" dirty="0"/>
              <a:t>Tune various functions and model parameters</a:t>
            </a:r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lvl="8" indent="0" algn="l" defTabSz="457200">
              <a:lnSpc>
                <a:spcPct val="120000"/>
              </a:lnSpc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    - M</a:t>
            </a:r>
            <a:r>
              <a:rPr dirty="0"/>
              <a:t>ay introduce </a:t>
            </a:r>
            <a:r>
              <a:rPr lang="en-US" dirty="0"/>
              <a:t>bias due to training </a:t>
            </a:r>
            <a:r>
              <a:rPr dirty="0"/>
              <a:t>on preprocessed features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8669230"/>
            <a:ext cx="1075157" cy="92937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cluster features"/>
          <p:cNvSpPr/>
          <p:nvPr/>
        </p:nvSpPr>
        <p:spPr>
          <a:xfrm>
            <a:off x="281686" y="2686802"/>
            <a:ext cx="2180333" cy="17639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cluster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arget"/>
              <p:cNvSpPr/>
              <p:nvPr/>
            </p:nvSpPr>
            <p:spPr>
              <a:xfrm>
                <a:off x="3334276" y="2705904"/>
                <a:ext cx="2766254" cy="1725727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t>target</a:t>
                </a:r>
              </a:p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p>
                          <m:r>
                            <a:rPr sz="2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𝐸𝑀</m:t>
                          </m:r>
                        </m:sup>
                      </m:sSup>
                      <m:r>
                        <a:rPr sz="26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6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26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𝑡𝑟𝑢𝑡h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1" name="targe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276" y="2705904"/>
                <a:ext cx="2766254" cy="1725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prediction"/>
              <p:cNvSpPr/>
              <p:nvPr/>
            </p:nvSpPr>
            <p:spPr>
              <a:xfrm>
                <a:off x="10147879" y="2705904"/>
                <a:ext cx="2180333" cy="1725727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t>prediction</a:t>
                </a:r>
              </a:p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6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6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sz="26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𝐷𝑁𝑁</m:t>
                          </m:r>
                        </m:sup>
                      </m:sSup>
                      <m:r>
                        <a:rPr sz="26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6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sz="26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𝐷𝑁𝑁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2" name="predictio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879" y="2705904"/>
                <a:ext cx="2180333" cy="1725727"/>
              </a:xfrm>
              <a:prstGeom prst="rect">
                <a:avLst/>
              </a:prstGeom>
              <a:blipFill>
                <a:blip r:embed="rId5"/>
                <a:stretch>
                  <a:fillRect l="-17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training/testing"/>
          <p:cNvSpPr/>
          <p:nvPr/>
        </p:nvSpPr>
        <p:spPr>
          <a:xfrm>
            <a:off x="6986283" y="2705904"/>
            <a:ext cx="2180333" cy="172572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training/testing</a:t>
            </a:r>
          </a:p>
        </p:txBody>
      </p:sp>
      <p:sp>
        <p:nvSpPr>
          <p:cNvPr id="254" name="Line"/>
          <p:cNvSpPr/>
          <p:nvPr/>
        </p:nvSpPr>
        <p:spPr>
          <a:xfrm>
            <a:off x="2561933" y="3568767"/>
            <a:ext cx="672429" cy="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5" name="Line"/>
          <p:cNvSpPr/>
          <p:nvPr/>
        </p:nvSpPr>
        <p:spPr>
          <a:xfrm>
            <a:off x="6166185" y="3568767"/>
            <a:ext cx="672430" cy="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6" name="Line"/>
          <p:cNvSpPr/>
          <p:nvPr/>
        </p:nvSpPr>
        <p:spPr>
          <a:xfrm>
            <a:off x="9314285" y="3568767"/>
            <a:ext cx="672429" cy="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911</Words>
  <Application>Microsoft Office PowerPoint</Application>
  <PresentationFormat>Custom</PresentationFormat>
  <Paragraphs>146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Cambria Math</vt:lpstr>
      <vt:lpstr>Helvetica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4</cp:revision>
  <dcterms:modified xsi:type="dcterms:W3CDTF">2023-04-14T21:30:01Z</dcterms:modified>
</cp:coreProperties>
</file>